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95" r:id="rId2"/>
    <p:sldId id="281" r:id="rId3"/>
    <p:sldId id="282" r:id="rId4"/>
    <p:sldId id="272" r:id="rId5"/>
    <p:sldId id="283" r:id="rId6"/>
    <p:sldId id="294" r:id="rId7"/>
    <p:sldId id="286" r:id="rId8"/>
    <p:sldId id="275" r:id="rId9"/>
    <p:sldId id="279" r:id="rId10"/>
    <p:sldId id="265" r:id="rId11"/>
    <p:sldId id="293" r:id="rId12"/>
    <p:sldId id="269" r:id="rId13"/>
    <p:sldId id="273" r:id="rId14"/>
    <p:sldId id="268" r:id="rId15"/>
    <p:sldId id="291" r:id="rId16"/>
    <p:sldId id="270" r:id="rId17"/>
    <p:sldId id="274" r:id="rId18"/>
    <p:sldId id="276" r:id="rId19"/>
    <p:sldId id="259" r:id="rId20"/>
    <p:sldId id="260" r:id="rId21"/>
    <p:sldId id="261" r:id="rId22"/>
    <p:sldId id="262" r:id="rId23"/>
    <p:sldId id="263" r:id="rId24"/>
    <p:sldId id="264" r:id="rId25"/>
    <p:sldId id="292" r:id="rId26"/>
    <p:sldId id="289" r:id="rId27"/>
    <p:sldId id="290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60"/>
  </p:normalViewPr>
  <p:slideViewPr>
    <p:cSldViewPr>
      <p:cViewPr>
        <p:scale>
          <a:sx n="75" d="100"/>
          <a:sy n="75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zdorovie-muzhchiny.ru/fizkultura/xodba-i-beg/texnika-skandinavskoj-xodby/attachment/skandinavskaya-xodba2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C%D0%B0%D1%83%D1%80%D0%B8_%D0%A0%D1%8D%D0%BF%D0%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dorovie-muzhchiny.ru/wp-content/uploads/2012/02/%D0%A1%D0%BA%D0%B0%D0%BD%D0%B4%D0%B8%D0%BD%D0%B0%D1%81%D0%BA%D0%B0%D1%8F-%D1%85%D0%BE%D0%B4%D1%8C%D0%B1%D0%B0-%D0%BC%D1%8B%D1%88%D1%86%D1%8B1.jp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163720" cy="19454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СКАНДИНАВСКАЯ ХОДЬБА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8" name="Picture 4" descr="http://nordicstick.ru/wp-content/uploads/2014/02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643602" cy="4447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Допустимая ЧСС (из статьи Хоровой  Н.Е., </a:t>
            </a:r>
            <a:r>
              <a:rPr lang="ru-RU" dirty="0" err="1" smtClean="0"/>
              <a:t>Ницкой</a:t>
            </a:r>
            <a:r>
              <a:rPr lang="ru-RU" dirty="0" smtClean="0"/>
              <a:t> Р.В.)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8216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r>
                        <a:rPr lang="ru-RU" baseline="0" dirty="0" smtClean="0"/>
                        <a:t> , лет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Допустимая ЧСС (должная</a:t>
                      </a:r>
                      <a:r>
                        <a:rPr lang="ru-RU" baseline="0" dirty="0" smtClean="0"/>
                        <a:t> ЧСС)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женщины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мужчины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35-40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191-186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40-45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186-181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180-175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45-50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181-176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175-170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50-55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176-171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170-165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55-60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171-166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165-160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60-65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166-161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160-155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Частота сердечных сокращений у женщин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357430"/>
          <a:ext cx="8229600" cy="3972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Допустимая  ЧСС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30-35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36-40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191-186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41-45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186-181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46-50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181-176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51-55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176-171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56-60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171-166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61-65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166-161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66-70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/>
                </a:tc>
              </a:tr>
              <a:tr h="298464">
                <a:tc>
                  <a:txBody>
                    <a:bodyPr/>
                    <a:lstStyle/>
                    <a:p>
                      <a:r>
                        <a:rPr lang="ru-RU" dirty="0" smtClean="0"/>
                        <a:t>71-75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Разговорный тест для определения нагрузочной стоимости скандинавской ходьбы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очень высокая</a:t>
            </a:r>
            <a:r>
              <a:rPr lang="ru-RU" dirty="0" smtClean="0"/>
              <a:t>- ходок может произнести только одно или несколько слов без одышки;</a:t>
            </a:r>
          </a:p>
          <a:p>
            <a:r>
              <a:rPr lang="ru-RU" b="1" dirty="0" smtClean="0"/>
              <a:t>очень низкая</a:t>
            </a:r>
            <a:r>
              <a:rPr lang="ru-RU" dirty="0" smtClean="0"/>
              <a:t>- ходок легко может произнести  более  двух предложений из более 5 слов без одышки;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Оптимальная- </a:t>
            </a:r>
            <a:r>
              <a:rPr lang="ru-RU" dirty="0" smtClean="0"/>
              <a:t> ходок может произнести 2 предложения из 5 слов без одышки.</a:t>
            </a:r>
          </a:p>
          <a:p>
            <a:endParaRPr lang="ru-RU" dirty="0"/>
          </a:p>
        </p:txBody>
      </p:sp>
      <p:pic>
        <p:nvPicPr>
          <p:cNvPr id="5" name="Рисунок 4" descr="Техника скандинавской ходьбы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3212976"/>
            <a:ext cx="2304256" cy="27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Расчет должной ЧСС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Оздоровительная </a:t>
            </a:r>
            <a:r>
              <a:rPr lang="ru-RU" dirty="0" err="1" smtClean="0"/>
              <a:t>группа-ЧСС</a:t>
            </a:r>
            <a:r>
              <a:rPr lang="ru-RU" dirty="0" smtClean="0"/>
              <a:t> </a:t>
            </a:r>
            <a:r>
              <a:rPr lang="en-US" dirty="0" smtClean="0"/>
              <a:t>=150-</a:t>
            </a:r>
            <a:r>
              <a:rPr lang="ru-RU" dirty="0" smtClean="0"/>
              <a:t>возраст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Фитнес—ЧСС</a:t>
            </a:r>
            <a:r>
              <a:rPr lang="en-US" dirty="0" smtClean="0"/>
              <a:t>=</a:t>
            </a:r>
            <a:r>
              <a:rPr lang="ru-RU" dirty="0" smtClean="0"/>
              <a:t>180</a:t>
            </a:r>
            <a:r>
              <a:rPr lang="en-US" dirty="0" smtClean="0"/>
              <a:t>-</a:t>
            </a:r>
            <a:r>
              <a:rPr lang="ru-RU" dirty="0" smtClean="0"/>
              <a:t>возраст</a:t>
            </a:r>
          </a:p>
          <a:p>
            <a:r>
              <a:rPr lang="ru-RU" dirty="0" smtClean="0"/>
              <a:t>Спорт –ЧСС</a:t>
            </a:r>
            <a:r>
              <a:rPr lang="en-US" dirty="0" smtClean="0"/>
              <a:t>=</a:t>
            </a:r>
            <a:r>
              <a:rPr lang="ru-RU" dirty="0" smtClean="0"/>
              <a:t>200-220</a:t>
            </a:r>
            <a:r>
              <a:rPr lang="en-US" dirty="0" smtClean="0"/>
              <a:t>-</a:t>
            </a:r>
            <a:r>
              <a:rPr lang="ru-RU" dirty="0" smtClean="0"/>
              <a:t>возраст</a:t>
            </a:r>
          </a:p>
          <a:p>
            <a:endParaRPr lang="ru-RU" dirty="0"/>
          </a:p>
        </p:txBody>
      </p:sp>
      <p:pic>
        <p:nvPicPr>
          <p:cNvPr id="4" name="Рисунок 3" descr="http://cs629119.vk.me/v629119912/32024/BgRBpXbAE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90"/>
            <a:ext cx="385762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Подбор палок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dirty="0" smtClean="0"/>
              <a:t>Длина палки подбирается по формулам, в зависимости от подготовки ходока:</a:t>
            </a:r>
            <a:endParaRPr lang="ru-RU" sz="3600" dirty="0" smtClean="0"/>
          </a:p>
          <a:p>
            <a:pPr lvl="1"/>
            <a:r>
              <a:rPr lang="ru-RU" dirty="0" smtClean="0"/>
              <a:t>оздоровительная ходьба: </a:t>
            </a:r>
            <a:r>
              <a:rPr lang="ru-RU" b="1" dirty="0" smtClean="0"/>
              <a:t>рост человека</a:t>
            </a:r>
            <a:r>
              <a:rPr lang="ru-RU" dirty="0" smtClean="0"/>
              <a:t> × </a:t>
            </a:r>
            <a:r>
              <a:rPr lang="ru-RU" b="1" dirty="0" smtClean="0"/>
              <a:t>0,66</a:t>
            </a:r>
            <a:r>
              <a:rPr lang="ru-RU" dirty="0" smtClean="0"/>
              <a:t>. Например: рост 171 см × 0,66 = 112,86 (можно использовать палки 110 см).</a:t>
            </a:r>
            <a:endParaRPr lang="ru-RU" sz="3200" dirty="0" smtClean="0"/>
          </a:p>
          <a:p>
            <a:pPr lvl="1"/>
            <a:r>
              <a:rPr lang="ru-RU" dirty="0" smtClean="0"/>
              <a:t>фитнес: </a:t>
            </a:r>
            <a:r>
              <a:rPr lang="ru-RU" b="1" dirty="0" smtClean="0"/>
              <a:t>рост человека</a:t>
            </a:r>
            <a:r>
              <a:rPr lang="ru-RU" dirty="0" smtClean="0"/>
              <a:t> × </a:t>
            </a:r>
            <a:r>
              <a:rPr lang="ru-RU" b="1" dirty="0" smtClean="0"/>
              <a:t>0,68</a:t>
            </a:r>
            <a:r>
              <a:rPr lang="ru-RU" dirty="0" smtClean="0"/>
              <a:t>.Например: рост 171 см × 0,68 = 116,28 (можно использовать палки 115 см).</a:t>
            </a:r>
            <a:endParaRPr lang="ru-RU" sz="3200" dirty="0" smtClean="0"/>
          </a:p>
          <a:p>
            <a:pPr lvl="1"/>
            <a:r>
              <a:rPr lang="ru-RU" dirty="0" smtClean="0"/>
              <a:t>Для спортсменов, любителей быстрого темпа ходьбы, подойдут палки, длина которых рассчитывается по формуле: </a:t>
            </a:r>
            <a:r>
              <a:rPr lang="ru-RU" b="1" dirty="0" smtClean="0"/>
              <a:t>рост человека</a:t>
            </a:r>
            <a:r>
              <a:rPr lang="ru-RU" dirty="0" smtClean="0"/>
              <a:t> × </a:t>
            </a:r>
            <a:r>
              <a:rPr lang="ru-RU" b="1" dirty="0" smtClean="0"/>
              <a:t>0,70</a:t>
            </a:r>
            <a:r>
              <a:rPr lang="ru-RU" dirty="0" smtClean="0"/>
              <a:t>.Например: рост 171 см × 0,70 = 119,7 (можно использовать палки 120 см).</a:t>
            </a:r>
            <a:endParaRPr lang="ru-RU" sz="3200" dirty="0" smtClean="0"/>
          </a:p>
          <a:p>
            <a:pPr lvl="0">
              <a:buNone/>
            </a:pP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vk.me/c623121/v623121313/45fab/LsXj05AU4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192688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834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Различия палок для скандинавской ходьбы и для </a:t>
            </a:r>
            <a:r>
              <a:rPr lang="ru-RU" dirty="0" err="1" smtClean="0"/>
              <a:t>треккинга</a:t>
            </a:r>
            <a:endParaRPr lang="ru-RU" dirty="0"/>
          </a:p>
        </p:txBody>
      </p:sp>
      <p:pic>
        <p:nvPicPr>
          <p:cNvPr id="5" name="Содержимое 4" descr="http://cs629306.vk.me/v629306912/338c7/aHAbv2nv3Jc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726489"/>
            <a:ext cx="4038600" cy="227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cs629306.vk.me/v629306912/338d1/jdr9TNITIbM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726489"/>
            <a:ext cx="4038600" cy="227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Показание и противопоказания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противопоказания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1.всем , кто может ходить</a:t>
            </a:r>
          </a:p>
          <a:p>
            <a:r>
              <a:rPr lang="ru-RU" dirty="0" smtClean="0"/>
              <a:t>2.БСК для лечения и профилактики,( ИБС, АГ, постинфарктный кардиосклероз);</a:t>
            </a:r>
          </a:p>
          <a:p>
            <a:r>
              <a:rPr lang="ru-RU" dirty="0" smtClean="0"/>
              <a:t>3. Нарушение обмена веществ-ожирение, СД, метаболический синдром;</a:t>
            </a:r>
          </a:p>
          <a:p>
            <a:r>
              <a:rPr lang="ru-RU" dirty="0" smtClean="0"/>
              <a:t>Заболевания опорно-двигательного аппарата-артрозы, остеохондроз, остеопороз;</a:t>
            </a:r>
          </a:p>
          <a:p>
            <a:r>
              <a:rPr lang="ru-RU" dirty="0" smtClean="0"/>
              <a:t>Депрессия 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Стенокардия ФК 4, покоя, нестабильная, трансмуральный инфаркт миокарда до 3 </a:t>
            </a:r>
            <a:r>
              <a:rPr lang="ru-RU" dirty="0" err="1" smtClean="0"/>
              <a:t>мес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Пароксизмальная форма мерцательной аритмии;</a:t>
            </a:r>
          </a:p>
          <a:p>
            <a:r>
              <a:rPr lang="ru-RU" dirty="0" smtClean="0"/>
              <a:t>Частая </a:t>
            </a:r>
            <a:r>
              <a:rPr lang="ru-RU" dirty="0" err="1" smtClean="0"/>
              <a:t>политопная</a:t>
            </a:r>
            <a:r>
              <a:rPr lang="ru-RU" dirty="0" smtClean="0"/>
              <a:t> групповая  желудочковая экстрасистолия;</a:t>
            </a:r>
          </a:p>
          <a:p>
            <a:r>
              <a:rPr lang="ru-RU" dirty="0" smtClean="0"/>
              <a:t>Аневризма левого желудочка и аорты;</a:t>
            </a:r>
          </a:p>
          <a:p>
            <a:r>
              <a:rPr lang="ru-RU" dirty="0" smtClean="0"/>
              <a:t>Нарушение АВ-проводимости;</a:t>
            </a:r>
          </a:p>
          <a:p>
            <a:r>
              <a:rPr lang="ru-RU" dirty="0" smtClean="0"/>
              <a:t>Н</a:t>
            </a:r>
            <a:r>
              <a:rPr lang="en-US" dirty="0" smtClean="0"/>
              <a:t>II</a:t>
            </a:r>
            <a:r>
              <a:rPr lang="ru-RU" dirty="0" smtClean="0"/>
              <a:t>Б;</a:t>
            </a:r>
          </a:p>
          <a:p>
            <a:r>
              <a:rPr lang="ru-RU" dirty="0" smtClean="0"/>
              <a:t>АГ выше 180/100;</a:t>
            </a:r>
          </a:p>
          <a:p>
            <a:r>
              <a:rPr lang="ru-RU" dirty="0" smtClean="0"/>
              <a:t>Легочно-сердечная недостаточность </a:t>
            </a:r>
            <a:r>
              <a:rPr lang="en-US" dirty="0" smtClean="0"/>
              <a:t>II</a:t>
            </a:r>
            <a:r>
              <a:rPr lang="ru-RU" dirty="0" smtClean="0"/>
              <a:t> степени.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920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Методика  тренировки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разминка -5-10 мин- </a:t>
            </a:r>
            <a:r>
              <a:rPr lang="ru-RU" dirty="0" smtClean="0"/>
              <a:t>ходьба в малой интенсивности, упражнения для суставов- динамическая растяжка с </a:t>
            </a:r>
            <a:r>
              <a:rPr lang="ru-RU" dirty="0" err="1" smtClean="0"/>
              <a:t>увеличиваюшейся</a:t>
            </a:r>
            <a:r>
              <a:rPr lang="ru-RU" dirty="0" smtClean="0"/>
              <a:t> амплитудой</a:t>
            </a:r>
          </a:p>
          <a:p>
            <a:r>
              <a:rPr lang="ru-RU" dirty="0" smtClean="0"/>
              <a:t>2. </a:t>
            </a:r>
            <a:r>
              <a:rPr lang="ru-RU" b="1" dirty="0" smtClean="0"/>
              <a:t>ф. развития выносливости- </a:t>
            </a:r>
            <a:r>
              <a:rPr lang="ru-RU" dirty="0" smtClean="0"/>
              <a:t>от 10 мин и более</a:t>
            </a:r>
          </a:p>
          <a:p>
            <a:r>
              <a:rPr lang="ru-RU" dirty="0" smtClean="0"/>
              <a:t>3.</a:t>
            </a:r>
            <a:r>
              <a:rPr lang="ru-RU" b="1" dirty="0" smtClean="0"/>
              <a:t> заминка</a:t>
            </a:r>
            <a:r>
              <a:rPr lang="ru-RU" dirty="0" smtClean="0"/>
              <a:t>-упражнения на растяжку мышц, восстановление дыхания, ходьба в малой интенсивности</a:t>
            </a:r>
          </a:p>
          <a:p>
            <a:r>
              <a:rPr lang="ru-RU" dirty="0" smtClean="0"/>
              <a:t>После процедуры ходок не должен быть чрезмерно утомлен, должен ощущать легкость во всем теле и желание снова прийти на тренировку.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4519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10 типичных ошибок по </a:t>
            </a:r>
            <a:r>
              <a:rPr lang="ru-RU" dirty="0" err="1" smtClean="0"/>
              <a:t>Л.А.Орешко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solidFill>
            <a:schemeClr val="accent4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1.удержание палки в кулаке- тем самым ограничивается движение кисти, создается лишняя ударная нагрузка на кисть, быстро развивается утомление.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1. кисть должна быть открыта- палки удерживаются только двумя пальцами- указательным и большим, кисть висит на петле или </a:t>
            </a:r>
            <a:r>
              <a:rPr lang="ru-RU" dirty="0" err="1" smtClean="0"/>
              <a:t>тимляке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Когда палка откидывается назад, ее лишь слегка поддерживает  снизу большой и безымянный палец.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Скандинавская ходьба в Жодино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 патронажем поликлиники функционирует клуб </a:t>
            </a:r>
            <a:r>
              <a:rPr lang="ru-RU" dirty="0"/>
              <a:t>«Ходим все» </a:t>
            </a:r>
            <a:r>
              <a:rPr lang="ru-RU" dirty="0" smtClean="0"/>
              <a:t>с  13.04.2015 года, в микрорайонах города организованы филиалы клуба</a:t>
            </a:r>
            <a:endParaRPr lang="en-US" dirty="0" smtClean="0"/>
          </a:p>
          <a:p>
            <a:r>
              <a:rPr lang="ru-RU" dirty="0" smtClean="0"/>
              <a:t>Филиал клуба функционирует в микрорайоне «</a:t>
            </a:r>
            <a:r>
              <a:rPr lang="ru-RU" dirty="0" err="1" smtClean="0"/>
              <a:t>Судобовка</a:t>
            </a:r>
            <a:r>
              <a:rPr lang="ru-RU" dirty="0" smtClean="0"/>
              <a:t>», занятия ежедневно, постоянно занимаются 14 ходоков </a:t>
            </a:r>
          </a:p>
          <a:p>
            <a:r>
              <a:rPr lang="ru-RU" dirty="0" smtClean="0"/>
              <a:t>Филиал клуба функционирует в  университете третьего возраста в микрорайоне «Советская»</a:t>
            </a:r>
          </a:p>
          <a:p>
            <a:r>
              <a:rPr lang="en-US" dirty="0" smtClean="0"/>
              <a:t> </a:t>
            </a:r>
            <a:r>
              <a:rPr lang="ru-RU" dirty="0" smtClean="0"/>
              <a:t>Воскресный филиал клуба </a:t>
            </a:r>
            <a:r>
              <a:rPr lang="ru-RU" dirty="0"/>
              <a:t>функционирует </a:t>
            </a:r>
            <a:r>
              <a:rPr lang="ru-RU" dirty="0" smtClean="0"/>
              <a:t> в 8-м </a:t>
            </a:r>
            <a:r>
              <a:rPr lang="ru-RU" dirty="0"/>
              <a:t>микрорайоне </a:t>
            </a:r>
            <a:r>
              <a:rPr lang="ru-RU" dirty="0" smtClean="0"/>
              <a:t>города.</a:t>
            </a:r>
            <a:endParaRPr lang="ru-RU" dirty="0"/>
          </a:p>
          <a:p>
            <a:r>
              <a:rPr lang="ru-RU" dirty="0"/>
              <a:t>Занятия проводит врач-</a:t>
            </a:r>
            <a:r>
              <a:rPr lang="ru-RU" dirty="0" err="1"/>
              <a:t>реабилитолог</a:t>
            </a:r>
            <a:r>
              <a:rPr lang="ru-RU" dirty="0"/>
              <a:t> (заведующий) </a:t>
            </a:r>
            <a:r>
              <a:rPr lang="ru-RU" dirty="0" err="1"/>
              <a:t>Шатерник</a:t>
            </a:r>
            <a:r>
              <a:rPr lang="ru-RU" dirty="0"/>
              <a:t> О.В. </a:t>
            </a:r>
            <a:r>
              <a:rPr lang="ru-RU" dirty="0" smtClean="0"/>
              <a:t>, дублеры инструктор </a:t>
            </a:r>
            <a:r>
              <a:rPr lang="ru-RU" dirty="0"/>
              <a:t>–методист Чернявская Е.Ю</a:t>
            </a:r>
            <a:r>
              <a:rPr lang="ru-RU" dirty="0" smtClean="0"/>
              <a:t>., </a:t>
            </a:r>
            <a:r>
              <a:rPr lang="ru-RU" dirty="0" err="1" smtClean="0"/>
              <a:t>валеолог</a:t>
            </a:r>
            <a:r>
              <a:rPr lang="ru-RU" dirty="0" smtClean="0"/>
              <a:t> </a:t>
            </a:r>
            <a:r>
              <a:rPr lang="ru-RU" dirty="0" err="1" smtClean="0"/>
              <a:t>Смальцер</a:t>
            </a:r>
            <a:r>
              <a:rPr lang="ru-RU" dirty="0" smtClean="0"/>
              <a:t> В.Н.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1698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Удержание палки двумя пальцами</a:t>
            </a:r>
            <a:endParaRPr lang="ru-RU" dirty="0"/>
          </a:p>
        </p:txBody>
      </p:sp>
      <p:pic>
        <p:nvPicPr>
          <p:cNvPr id="3" name="Picture 2" descr="n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707236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10 типичных ошибок по </a:t>
            </a:r>
            <a:r>
              <a:rPr lang="ru-RU" dirty="0" err="1" smtClean="0"/>
              <a:t>Л.А.Орешко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571612"/>
            <a:ext cx="4041775" cy="639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2. Сгибание руки в локтевых суставах.</a:t>
            </a:r>
          </a:p>
          <a:p>
            <a:r>
              <a:rPr lang="ru-RU" dirty="0" smtClean="0"/>
              <a:t>3. Малая амплитуда движения руки вперед и назад (сгибание и разгибание).</a:t>
            </a:r>
          </a:p>
          <a:p>
            <a:r>
              <a:rPr lang="ru-RU" dirty="0" smtClean="0"/>
              <a:t>4.«Шаг иноходца»- движение  вперед делают одноименные рука и нога, такое часто бывает , когда новичок слишком </a:t>
            </a:r>
            <a:r>
              <a:rPr lang="ru-RU" dirty="0" err="1" smtClean="0"/>
              <a:t>зацикливается</a:t>
            </a:r>
            <a:r>
              <a:rPr lang="ru-RU" dirty="0" smtClean="0"/>
              <a:t> на смене рук и ног, пытается мозгом контролировать процесс.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2. Сгибание руки в плечевом суставе. </a:t>
            </a:r>
          </a:p>
          <a:p>
            <a:r>
              <a:rPr lang="ru-RU" dirty="0" smtClean="0"/>
              <a:t>3.Рука с палкой движется как маятник вперед и назад, за спину.</a:t>
            </a:r>
          </a:p>
          <a:p>
            <a:r>
              <a:rPr lang="ru-RU" dirty="0" smtClean="0"/>
              <a:t>4. техника  </a:t>
            </a:r>
            <a:r>
              <a:rPr lang="ru-RU" dirty="0" err="1" smtClean="0"/>
              <a:t>противошага-самый</a:t>
            </a:r>
            <a:r>
              <a:rPr lang="ru-RU" dirty="0" smtClean="0"/>
              <a:t> естественный человеческий шаг-</a:t>
            </a:r>
            <a:r>
              <a:rPr lang="en-US" dirty="0" smtClean="0"/>
              <a:t> </a:t>
            </a:r>
            <a:r>
              <a:rPr lang="ru-RU" dirty="0" smtClean="0"/>
              <a:t>правая рука движется вперед вместе с левой ногой.</a:t>
            </a:r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858016" y="1857364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10 типичных ошибок по </a:t>
            </a:r>
            <a:r>
              <a:rPr lang="ru-RU" dirty="0" err="1" smtClean="0"/>
              <a:t>Л.А.Орешко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4040188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solidFill>
            <a:schemeClr val="accent5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5</a:t>
            </a:r>
            <a:r>
              <a:rPr lang="ru-RU" b="1" dirty="0" smtClean="0"/>
              <a:t>. «Палка-костыль»-</a:t>
            </a:r>
            <a:r>
              <a:rPr lang="ru-RU" dirty="0" smtClean="0"/>
              <a:t>палка выносится вперед  почти перпендикулярно и упирается  в землю  на уровне  впереди идущей ноги.</a:t>
            </a:r>
          </a:p>
          <a:p>
            <a:r>
              <a:rPr lang="ru-RU" dirty="0" smtClean="0"/>
              <a:t>6</a:t>
            </a:r>
            <a:r>
              <a:rPr lang="ru-RU" b="1" dirty="0" smtClean="0"/>
              <a:t>. «Палки-крылья»- </a:t>
            </a:r>
            <a:r>
              <a:rPr lang="ru-RU" dirty="0" smtClean="0"/>
              <a:t>при ходьбе новичок  раскидывает  палки в стороны  или сводит за спиной .Так получается когда </a:t>
            </a:r>
            <a:r>
              <a:rPr lang="ru-RU" dirty="0" err="1" smtClean="0"/>
              <a:t>тимляки</a:t>
            </a:r>
            <a:r>
              <a:rPr lang="ru-RU" dirty="0" smtClean="0"/>
              <a:t> туго затянуты и палки зажаты в кулаках. Движения нерациональны, тело напряжено.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5. Палка движется вслед за рукой и втыкается в землю под углом 45С.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Тимляки</a:t>
            </a:r>
            <a:r>
              <a:rPr lang="ru-RU" dirty="0" smtClean="0"/>
              <a:t> вокруг запястий должны быть закреплены свободно. Палки перемещаются словно по рельсам –</a:t>
            </a:r>
            <a:r>
              <a:rPr lang="ru-RU" dirty="0" err="1" smtClean="0"/>
              <a:t>паралельно</a:t>
            </a:r>
            <a:r>
              <a:rPr lang="ru-RU" dirty="0" smtClean="0"/>
              <a:t> друг другу  и достаточно близко к бедрам.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643050"/>
            <a:ext cx="30718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Правильно</a:t>
            </a:r>
            <a:endParaRPr 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10 типичных ошибок по </a:t>
            </a:r>
            <a:r>
              <a:rPr lang="ru-RU" dirty="0" err="1" smtClean="0"/>
              <a:t>Л.А.Орешко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Правильно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7</a:t>
            </a:r>
            <a:r>
              <a:rPr lang="ru-RU" b="1" dirty="0" smtClean="0"/>
              <a:t>. «Вялые палки»-</a:t>
            </a:r>
            <a:r>
              <a:rPr lang="ru-RU" dirty="0" smtClean="0"/>
              <a:t>спортсмен не переносит вес тела на палки.</a:t>
            </a:r>
          </a:p>
          <a:p>
            <a:pPr algn="just"/>
            <a:r>
              <a:rPr lang="ru-RU" dirty="0" smtClean="0"/>
              <a:t>8. </a:t>
            </a:r>
            <a:r>
              <a:rPr lang="ru-RU" b="1" dirty="0" smtClean="0"/>
              <a:t>«Жесткий шаг»-</a:t>
            </a:r>
            <a:r>
              <a:rPr lang="ru-RU" dirty="0" smtClean="0"/>
              <a:t>с упором на пятку или сразу на всю ступню. Это создает серьезную ударную волну .Так ходят люди с плоскостопием или если обувь на жесткой не гнущейся подошве.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7. Руки, плечи энергично работают , активно отталкиваясь палками.</a:t>
            </a:r>
          </a:p>
          <a:p>
            <a:pPr algn="just"/>
            <a:r>
              <a:rPr lang="ru-RU" dirty="0" smtClean="0"/>
              <a:t>8.Стараться ходить с </a:t>
            </a:r>
            <a:r>
              <a:rPr lang="ru-RU" b="1" dirty="0" smtClean="0"/>
              <a:t>«перекатом» </a:t>
            </a:r>
            <a:r>
              <a:rPr lang="ru-RU" dirty="0" smtClean="0"/>
              <a:t>с пятки на носок и чуть поднимаясь на пальцы в момент отрыва от земли. Иметь соответствующую сезону спортивную обувь.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10 типичных ошибок по </a:t>
            </a:r>
            <a:r>
              <a:rPr lang="ru-RU" dirty="0" err="1" smtClean="0"/>
              <a:t>Л.А.Орешко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Правильно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9. </a:t>
            </a:r>
            <a:r>
              <a:rPr lang="ru-RU" b="1" dirty="0" smtClean="0"/>
              <a:t>«Полушаг-</a:t>
            </a:r>
            <a:r>
              <a:rPr lang="ru-RU" b="1" dirty="0" err="1" smtClean="0"/>
              <a:t>полубег</a:t>
            </a:r>
            <a:r>
              <a:rPr lang="ru-RU" b="1" dirty="0" smtClean="0"/>
              <a:t>»-</a:t>
            </a:r>
            <a:r>
              <a:rPr lang="ru-RU" dirty="0" smtClean="0"/>
              <a:t>спортсмен идет слишком быстро, семенит, не соблюдает технику ходьбы.</a:t>
            </a:r>
          </a:p>
          <a:p>
            <a:r>
              <a:rPr lang="ru-RU" dirty="0" smtClean="0"/>
              <a:t>10. </a:t>
            </a:r>
            <a:r>
              <a:rPr lang="ru-RU" b="1" dirty="0" smtClean="0"/>
              <a:t>«Прямое туловище»-</a:t>
            </a:r>
            <a:r>
              <a:rPr lang="ru-RU" dirty="0" smtClean="0"/>
              <a:t>такое положение значительно укорачивает амплитуду  движений, создает большую нагрузку на позвоночник.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9.в период освоения техники ходьбы лучше идти медленно , но правильно. Можно делать короткие ускорения, чтобы тело почувствовало нужную манеру </a:t>
            </a:r>
            <a:r>
              <a:rPr lang="ru-RU" sz="1900" dirty="0" err="1" smtClean="0"/>
              <a:t>ходьбы.Широкий</a:t>
            </a:r>
            <a:r>
              <a:rPr lang="ru-RU" sz="1900" dirty="0" smtClean="0"/>
              <a:t> шаг и большая амплитуда размаха рук обеспечивает  ротацию бедер и ротацию корпуса. Те, кто овладел техникой  похожи на бегущего лыжника.</a:t>
            </a:r>
          </a:p>
          <a:p>
            <a:r>
              <a:rPr lang="ru-RU" sz="1800" dirty="0" smtClean="0"/>
              <a:t>10. корпус чуть должен  быть чуть наклонен вперед, колени при ходьбе чуть согнуты  и пружинят как рессоры.</a:t>
            </a:r>
            <a:endParaRPr lang="ru-RU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43932" cy="1357322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ОРИЕНТИРУЙТЕСЬ ТОЛЬКО НА ДОЛГОСРОЧНУЮ ПЕРСПЕКТИВУ.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09160"/>
          </a:xfrm>
        </p:spPr>
        <p:txBody>
          <a:bodyPr>
            <a:noAutofit/>
          </a:bodyPr>
          <a:lstStyle/>
          <a:p>
            <a:endParaRPr lang="ru-RU" sz="1600" dirty="0" smtClean="0"/>
          </a:p>
          <a:p>
            <a:r>
              <a:rPr lang="ru-RU" sz="1600" dirty="0"/>
              <a:t>Важный момент: перестаньте вести себя так, будто здоровый образ жизни — это что-то выдающееся. Вы можете заниматься регулярно. Это нормально. Это не жертва. Не обязательство. Это нормально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Большинство </a:t>
            </a:r>
            <a:r>
              <a:rPr lang="ru-RU" sz="1600" dirty="0"/>
              <a:t>людей тренируются, держа в голове какие-то краткосрочные цели. Это не совсем корректный подход. Вы понимаете, в чём разница между краткосрочной и долгосрочной перспективой?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Ваша цель — не сбросить 10 кг за три месяца. Ваша цель —восстановиться и стараться поддерживать своё здоровье на протяжении всей оставшейся жизни.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Ваша цель — не пройти 20 км. при скорости 7 км/ч. Ваша цель — стать тем человеком, который никогда не пропускает тренировки.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Ваша цель — не пожертвовать всем ради наилучшего результата к весне. Ваша цель — стать спортивным в следующем году. И ещё более спортивным - через год.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Избегайте мыслей о краткосрочных результатах. Смотрите на вещи шире, и все эти промежуточные результаты придут сами </a:t>
            </a:r>
            <a:r>
              <a:rPr lang="ru-RU" sz="1600" dirty="0" err="1" smtClean="0"/>
              <a:t>собой.Ориентируясь</a:t>
            </a:r>
            <a:r>
              <a:rPr lang="ru-RU" sz="1600" dirty="0" smtClean="0"/>
              <a:t> </a:t>
            </a:r>
            <a:r>
              <a:rPr lang="ru-RU" sz="1600" dirty="0"/>
              <a:t>на долгосрочную перспективу, вы по ходу дела будете замечать положительные изменения. Видя эти результаты, вы будете понимать, что всё идёт хорошо.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068342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29514/v629514872/30fe8/CbGuGqsr2V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28" y="260648"/>
            <a:ext cx="4600972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29514/v629514872/30fc5/Q2ULiLBUjK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291508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vk.me/c629514/v629514872/30fcc/jMCJt_5mh5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91508" cy="3168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vk.me/c629514/v629514872/30fd3/fBJ9Lz_Wx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20" y="3501008"/>
            <a:ext cx="4412368" cy="3096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498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629514/v629514872/30fe1/YzZGC4lW0d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499992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629514/v629514872/30fda/hRuYevz6LT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024"/>
            <a:ext cx="3672408" cy="6381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vk.me/c629514/v629514872/30fef/x7hnBjd1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6025"/>
            <a:ext cx="4499992" cy="2924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4987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33923.vk.me/v633923912/178ff/IG0NGePg1v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620688"/>
            <a:ext cx="75608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087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Скандинавская ходьба в Жодино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ru-RU" sz="8000" dirty="0" smtClean="0"/>
          </a:p>
          <a:p>
            <a:r>
              <a:rPr lang="ru-RU" sz="8000" dirty="0" smtClean="0"/>
              <a:t>За время работы клуба обучены ходьбе </a:t>
            </a:r>
            <a:r>
              <a:rPr lang="en-US" sz="8000" dirty="0" smtClean="0"/>
              <a:t>45 </a:t>
            </a:r>
            <a:r>
              <a:rPr lang="ru-RU" sz="8000" dirty="0" smtClean="0"/>
              <a:t>человек, проведено- </a:t>
            </a:r>
            <a:r>
              <a:rPr lang="en-US" sz="8000" dirty="0" smtClean="0"/>
              <a:t>80</a:t>
            </a:r>
            <a:r>
              <a:rPr lang="ru-RU" sz="8000" dirty="0" smtClean="0"/>
              <a:t> занятий.</a:t>
            </a:r>
          </a:p>
          <a:p>
            <a:r>
              <a:rPr lang="ru-RU" sz="8000" dirty="0" smtClean="0"/>
              <a:t>Клуб позиционирует себя  как общественная организация бесплатного обучения скандинавской  ходьбе </a:t>
            </a:r>
          </a:p>
          <a:p>
            <a:r>
              <a:rPr lang="ru-RU" sz="8000" dirty="0" smtClean="0"/>
              <a:t>Клуб владеет  10 парами палок</a:t>
            </a:r>
          </a:p>
          <a:p>
            <a:r>
              <a:rPr lang="ru-RU" sz="8000" dirty="0" smtClean="0"/>
              <a:t> На занятии присутствует от 1-8 человек, из них  обычно 1-2 </a:t>
            </a:r>
            <a:r>
              <a:rPr lang="ru-RU" sz="8000" dirty="0" err="1" smtClean="0"/>
              <a:t>новоходы</a:t>
            </a:r>
            <a:endParaRPr lang="ru-RU" sz="8000" dirty="0" smtClean="0"/>
          </a:p>
          <a:p>
            <a:r>
              <a:rPr lang="ru-RU" sz="8000" dirty="0" smtClean="0"/>
              <a:t>Тренеры обучились ходьбе самостоятельно, сертификатов на оказание платных услуг не имеют</a:t>
            </a:r>
          </a:p>
          <a:p>
            <a:r>
              <a:rPr lang="ru-RU" sz="8000" dirty="0" smtClean="0"/>
              <a:t>Занятия скандинавской ходьбой сначала  мы определили как  вид ЛФК дозированная ходьба, затем как терренкур</a:t>
            </a:r>
          </a:p>
          <a:p>
            <a:r>
              <a:rPr lang="ru-RU" sz="8000" dirty="0" smtClean="0"/>
              <a:t>Разработаны маршруты «поликлиника-парк 1600-3100 м-4500 м», </a:t>
            </a:r>
          </a:p>
          <a:p>
            <a:r>
              <a:rPr lang="ru-RU" sz="8000" dirty="0" smtClean="0"/>
              <a:t>«8 микрорайон-Новые  Грядки»-7800 м</a:t>
            </a:r>
          </a:p>
          <a:p>
            <a:endParaRPr lang="ru-RU" sz="62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695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История инновации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5"/>
            <a:ext cx="8517632" cy="4572032"/>
          </a:xfrm>
        </p:spPr>
        <p:txBody>
          <a:bodyPr>
            <a:noAutofit/>
          </a:bodyPr>
          <a:lstStyle/>
          <a:p>
            <a:r>
              <a:rPr lang="ru-RU" sz="2400" dirty="0" smtClean="0"/>
              <a:t>30 г</a:t>
            </a:r>
            <a:r>
              <a:rPr lang="en-US" sz="2400" dirty="0" smtClean="0"/>
              <a:t> XX </a:t>
            </a:r>
            <a:r>
              <a:rPr lang="ru-RU" sz="2400" dirty="0" smtClean="0"/>
              <a:t>века- «секретное оружие»-метод подготовки элитных лыжников без лыж- имитация лыжного бега по пересеченной местности-для тренировки рук и корпуса;</a:t>
            </a:r>
          </a:p>
          <a:p>
            <a:r>
              <a:rPr lang="ru-RU" sz="2400" dirty="0"/>
              <a:t>Первенство описания ходьбы с палками как отдельного вида спорта оспаривается </a:t>
            </a:r>
            <a:r>
              <a:rPr lang="ru-RU" sz="2400" dirty="0" err="1">
                <a:hlinkClick r:id="rId2" tooltip="Маури Рэпо"/>
              </a:rPr>
              <a:t>Маури</a:t>
            </a:r>
            <a:r>
              <a:rPr lang="ru-RU" sz="2400" dirty="0">
                <a:hlinkClick r:id="rId2" tooltip="Маури Рэпо"/>
              </a:rPr>
              <a:t> </a:t>
            </a:r>
            <a:r>
              <a:rPr lang="ru-RU" sz="2400" dirty="0" err="1">
                <a:hlinkClick r:id="rId2" tooltip="Маури Рэпо"/>
              </a:rPr>
              <a:t>Рэпо</a:t>
            </a:r>
            <a:r>
              <a:rPr lang="ru-RU" sz="2400" dirty="0"/>
              <a:t> (статья «</a:t>
            </a:r>
            <a:r>
              <a:rPr lang="ru-RU" sz="2400" dirty="0" err="1"/>
              <a:t>Hiihdon</a:t>
            </a:r>
            <a:r>
              <a:rPr lang="ru-RU" sz="2400" dirty="0"/>
              <a:t> </a:t>
            </a:r>
            <a:r>
              <a:rPr lang="ru-RU" sz="2400" dirty="0" err="1"/>
              <a:t>lajiosa</a:t>
            </a:r>
            <a:r>
              <a:rPr lang="ru-RU" sz="2400" dirty="0"/>
              <a:t>» в </a:t>
            </a:r>
            <a:r>
              <a:rPr lang="ru-RU" sz="2400" dirty="0" smtClean="0"/>
              <a:t>1979) </a:t>
            </a:r>
            <a:r>
              <a:rPr lang="ru-RU" sz="2400" dirty="0"/>
              <a:t>и Марко </a:t>
            </a:r>
            <a:r>
              <a:rPr lang="ru-RU" sz="2400" dirty="0" err="1"/>
              <a:t>Кантанева</a:t>
            </a:r>
            <a:r>
              <a:rPr lang="ru-RU" sz="2400" dirty="0"/>
              <a:t> (статья «</a:t>
            </a:r>
            <a:r>
              <a:rPr lang="ru-RU" sz="2400" dirty="0" err="1"/>
              <a:t>Sauvakävely</a:t>
            </a:r>
            <a:r>
              <a:rPr lang="ru-RU" sz="2400" dirty="0"/>
              <a:t>» в </a:t>
            </a:r>
            <a:r>
              <a:rPr lang="ru-RU" sz="2400" dirty="0" smtClean="0"/>
              <a:t>1997).</a:t>
            </a:r>
          </a:p>
          <a:p>
            <a:r>
              <a:rPr lang="ru-RU" sz="2400" dirty="0" smtClean="0"/>
              <a:t>Лена  </a:t>
            </a:r>
            <a:r>
              <a:rPr lang="ru-RU" sz="2400" dirty="0" err="1" smtClean="0"/>
              <a:t>Яскелайнен</a:t>
            </a:r>
            <a:r>
              <a:rPr lang="ru-RU" sz="2400" dirty="0" smtClean="0"/>
              <a:t>- финская школьная учительница, пропагандировавшая ходьбу среди детей как новый вид физического  воспитания школьников;</a:t>
            </a:r>
          </a:p>
          <a:p>
            <a:r>
              <a:rPr lang="ru-RU" sz="2400" dirty="0" smtClean="0"/>
              <a:t>1988 год- после проведения лыжного кросса без </a:t>
            </a:r>
            <a:r>
              <a:rPr lang="ru-RU" sz="2400" dirty="0"/>
              <a:t>снега </a:t>
            </a:r>
            <a:r>
              <a:rPr lang="ru-RU" sz="2400" dirty="0" smtClean="0"/>
              <a:t>директор финской ассоциации  </a:t>
            </a:r>
            <a:r>
              <a:rPr lang="ru-RU" sz="2400" dirty="0" err="1" smtClean="0"/>
              <a:t>Сомилато</a:t>
            </a:r>
            <a:r>
              <a:rPr lang="ru-RU" sz="2400" dirty="0" smtClean="0"/>
              <a:t> </a:t>
            </a:r>
            <a:r>
              <a:rPr lang="ru-RU" sz="2400" dirty="0"/>
              <a:t>Том </a:t>
            </a:r>
            <a:r>
              <a:rPr lang="ru-RU" sz="2400" dirty="0" err="1" smtClean="0"/>
              <a:t>Янтонен</a:t>
            </a:r>
            <a:r>
              <a:rPr lang="ru-RU" sz="2400" dirty="0" smtClean="0"/>
              <a:t>  решил  развивать  этот вид массового оздоровительного спорта; Науку обеспечивал Финский институт спорта, производитель палок-фирма «</a:t>
            </a:r>
            <a:r>
              <a:rPr lang="ru-RU" sz="2400" dirty="0" err="1" smtClean="0"/>
              <a:t>Эксель</a:t>
            </a:r>
            <a:r>
              <a:rPr lang="ru-RU" sz="2400" dirty="0" smtClean="0"/>
              <a:t>».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Marko</a:t>
            </a:r>
            <a:r>
              <a:rPr lang="ru-RU" dirty="0"/>
              <a:t> </a:t>
            </a:r>
            <a:r>
              <a:rPr lang="ru-RU" dirty="0" err="1"/>
              <a:t>Kantaneva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upload.wikimedia.org/wikipedia/commons/d/dc/Marko_Kantaneva_%28sideways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194548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445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33728.vk.me/v633728912/b69f/h1PYvCzOS1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4664"/>
            <a:ext cx="8104414" cy="60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Техника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скандинавской 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ходьбы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dirty="0"/>
              <a:t>Двигается нога и противоположная рука</a:t>
            </a:r>
          </a:p>
          <a:p>
            <a:r>
              <a:rPr lang="ru-RU" sz="8000" dirty="0"/>
              <a:t> Рука совершает широкое маятниковое движение в </a:t>
            </a:r>
            <a:r>
              <a:rPr lang="ru-RU" sz="8000" b="1" dirty="0"/>
              <a:t>плечевом суставе-</a:t>
            </a:r>
            <a:r>
              <a:rPr lang="ru-RU" sz="8000" dirty="0"/>
              <a:t>45С</a:t>
            </a:r>
            <a:r>
              <a:rPr lang="ru-RU" sz="8000" b="1" dirty="0"/>
              <a:t> </a:t>
            </a:r>
            <a:r>
              <a:rPr lang="ru-RU" sz="8000" dirty="0"/>
              <a:t>вперед и 45 С назад</a:t>
            </a:r>
          </a:p>
          <a:p>
            <a:r>
              <a:rPr lang="ru-RU" sz="8000" dirty="0"/>
              <a:t>Палка входит в землю тоже под углом 45С  рядом с одноименной стопой башмачком назад</a:t>
            </a:r>
          </a:p>
          <a:p>
            <a:r>
              <a:rPr lang="ru-RU" sz="8000" dirty="0"/>
              <a:t>Корпус  слегка наклонен вперед и совершает </a:t>
            </a:r>
            <a:r>
              <a:rPr lang="ru-RU" sz="8000" dirty="0" smtClean="0"/>
              <a:t>легкую ротацию между палками</a:t>
            </a:r>
            <a:endParaRPr lang="ru-RU" sz="8000" dirty="0"/>
          </a:p>
          <a:p>
            <a:r>
              <a:rPr lang="ru-RU" sz="8000" dirty="0"/>
              <a:t>Палка при встрече с землей совершает  сначала упор, продолженный упор и толчок</a:t>
            </a:r>
          </a:p>
          <a:p>
            <a:r>
              <a:rPr lang="ru-RU" sz="8000" dirty="0"/>
              <a:t>Кисть может быть открыта-палка висит на </a:t>
            </a:r>
            <a:r>
              <a:rPr lang="ru-RU" sz="8000" dirty="0" err="1"/>
              <a:t>тимляке</a:t>
            </a:r>
            <a:r>
              <a:rPr lang="ru-RU" sz="8000" dirty="0"/>
              <a:t> и удерживается большим и указательным пальцем или закрыта-удерживается в кулаке  и сжимается при ходьбе </a:t>
            </a:r>
          </a:p>
          <a:p>
            <a:r>
              <a:rPr lang="ru-RU" sz="8000" dirty="0"/>
              <a:t>При толчке палкой кисть полностью  расслабляется  и открывается-палка удерживается на петле или 3 пальцем снизу или хотя бы не сжимается </a:t>
            </a:r>
          </a:p>
          <a:p>
            <a:r>
              <a:rPr lang="ru-RU" sz="8000" dirty="0"/>
              <a:t>Стопа встречается с землей пяткой и совершает перекат на носок</a:t>
            </a:r>
          </a:p>
          <a:p>
            <a:r>
              <a:rPr lang="ru-RU" sz="8000" dirty="0"/>
              <a:t>Дыхание-на 1-2 вдох, на 3-4-5 –выдох.</a:t>
            </a:r>
          </a:p>
          <a:p>
            <a:endParaRPr lang="ru-RU" sz="8000" dirty="0"/>
          </a:p>
          <a:p>
            <a:pPr marL="0" indent="0">
              <a:buNone/>
            </a:pPr>
            <a:r>
              <a:rPr lang="ru-RU" sz="80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613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Преимущества  скандинавской ходьбы  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 ходьбе ногами достигается 52% </a:t>
            </a:r>
            <a:r>
              <a:rPr lang="ru-RU" dirty="0" err="1" smtClean="0"/>
              <a:t>энергозатрат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При присоединении рук +32% ( всего 84%) </a:t>
            </a:r>
            <a:r>
              <a:rPr lang="ru-RU" dirty="0" err="1" smtClean="0"/>
              <a:t>энергозатрат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При присоединении движений туловищем – </a:t>
            </a:r>
            <a:r>
              <a:rPr lang="ru-RU" dirty="0" err="1" smtClean="0"/>
              <a:t>энергозатраты</a:t>
            </a:r>
            <a:r>
              <a:rPr lang="ru-RU" dirty="0" smtClean="0"/>
              <a:t> возрастают до 90%;</a:t>
            </a:r>
          </a:p>
          <a:p>
            <a:r>
              <a:rPr lang="ru-RU" dirty="0" smtClean="0"/>
              <a:t>Количество работающих </a:t>
            </a:r>
            <a:r>
              <a:rPr lang="ru-RU" dirty="0" err="1" smtClean="0"/>
              <a:t>мыщц</a:t>
            </a:r>
            <a:r>
              <a:rPr lang="ru-RU" dirty="0" smtClean="0"/>
              <a:t> также увеличивается до 90%</a:t>
            </a:r>
          </a:p>
          <a:p>
            <a:r>
              <a:rPr lang="ru-RU" dirty="0" smtClean="0"/>
              <a:t>В отличии от лыж нет фазы скольжения-нет вообще не отдыхаешь;</a:t>
            </a:r>
          </a:p>
          <a:p>
            <a:r>
              <a:rPr lang="ru-RU" dirty="0" smtClean="0"/>
              <a:t>Уникальный тренажер-при темпе 1 км за 10 мин- нужно 1200 раз оттолкнуться от земли, 600 раз правой рукой, 600 раз левой рукой;</a:t>
            </a:r>
          </a:p>
          <a:p>
            <a:r>
              <a:rPr lang="ru-RU" dirty="0" smtClean="0"/>
              <a:t>Аэробная динамическая нагрузка в сочетании с изотоническими и изометрическими упражнениями для всех мышц в разгрузочной позе- минус 28 км от веса тела.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13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Чем современный человек отличается от предка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современник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50 лет назад  ходил 17  км в день;</a:t>
            </a:r>
          </a:p>
          <a:p>
            <a:r>
              <a:rPr lang="ru-RU" dirty="0" smtClean="0"/>
              <a:t>90%  работы делал за счет своих мышц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Сегодня ходит 700 м</a:t>
            </a:r>
          </a:p>
          <a:p>
            <a:r>
              <a:rPr lang="ru-RU" dirty="0" smtClean="0"/>
              <a:t>Сидит 13-15 часов в день</a:t>
            </a:r>
          </a:p>
          <a:p>
            <a:r>
              <a:rPr lang="ru-RU" dirty="0" smtClean="0"/>
              <a:t>1% работы делает за счет своих мышц</a:t>
            </a:r>
          </a:p>
          <a:p>
            <a:endParaRPr lang="ru-RU" dirty="0"/>
          </a:p>
        </p:txBody>
      </p:sp>
      <p:pic>
        <p:nvPicPr>
          <p:cNvPr id="7" name="Рисунок 6" descr="Скандинаская-ходьба-мышцы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054" y="3933056"/>
            <a:ext cx="878844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185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841</TotalTime>
  <Words>1376</Words>
  <Application>Microsoft Office PowerPoint</Application>
  <PresentationFormat>Экран (4:3)</PresentationFormat>
  <Paragraphs>216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СКАНДИНАВСКАЯ ХОДЬБА</vt:lpstr>
      <vt:lpstr>Скандинавская ходьба в Жодино </vt:lpstr>
      <vt:lpstr>Скандинавская ходьба в Жодино </vt:lpstr>
      <vt:lpstr>История инновации </vt:lpstr>
      <vt:lpstr>Marko Kantaneva  </vt:lpstr>
      <vt:lpstr>Слайд 6</vt:lpstr>
      <vt:lpstr>Техника скандинавской ходьбы</vt:lpstr>
      <vt:lpstr>Преимущества  скандинавской ходьбы  </vt:lpstr>
      <vt:lpstr>Чем современный человек отличается от предка</vt:lpstr>
      <vt:lpstr>Допустимая ЧСС (из статьи Хоровой  Н.Е., Ницкой Р.В.)</vt:lpstr>
      <vt:lpstr>Частота сердечных сокращений у женщин</vt:lpstr>
      <vt:lpstr>Разговорный тест для определения нагрузочной стоимости скандинавской ходьбы</vt:lpstr>
      <vt:lpstr>Расчет должной ЧСС</vt:lpstr>
      <vt:lpstr>Подбор палок </vt:lpstr>
      <vt:lpstr>Слайд 15</vt:lpstr>
      <vt:lpstr>Различия палок для скандинавской ходьбы и для треккинга</vt:lpstr>
      <vt:lpstr>Показание и противопоказания</vt:lpstr>
      <vt:lpstr>Методика  тренировки</vt:lpstr>
      <vt:lpstr>10 типичных ошибок по Л.А.Орешко</vt:lpstr>
      <vt:lpstr>Удержание палки двумя пальцами</vt:lpstr>
      <vt:lpstr>10 типичных ошибок по Л.А.Орешко</vt:lpstr>
      <vt:lpstr>10 типичных ошибок по Л.А.Орешко</vt:lpstr>
      <vt:lpstr>10 типичных ошибок по Л.А.Орешко</vt:lpstr>
      <vt:lpstr>10 типичных ошибок по Л.А.Орешко</vt:lpstr>
      <vt:lpstr>  ОРИЕНТИРУЙТЕСЬ ТОЛЬКО НА ДОЛГОСРОЧНУЮ ПЕРСПЕКТИВУ. 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Циолта</cp:lastModifiedBy>
  <cp:revision>94</cp:revision>
  <dcterms:modified xsi:type="dcterms:W3CDTF">2016-03-18T08:45:57Z</dcterms:modified>
</cp:coreProperties>
</file>